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9"/>
  </p:notesMasterIdLst>
  <p:handoutMasterIdLst>
    <p:handoutMasterId r:id="rId20"/>
  </p:handoutMasterIdLst>
  <p:sldIdLst>
    <p:sldId id="491" r:id="rId2"/>
    <p:sldId id="481" r:id="rId3"/>
    <p:sldId id="496" r:id="rId4"/>
    <p:sldId id="483" r:id="rId5"/>
    <p:sldId id="495" r:id="rId6"/>
    <p:sldId id="485" r:id="rId7"/>
    <p:sldId id="489" r:id="rId8"/>
    <p:sldId id="486" r:id="rId9"/>
    <p:sldId id="497" r:id="rId10"/>
    <p:sldId id="458" r:id="rId11"/>
    <p:sldId id="494" r:id="rId12"/>
    <p:sldId id="478" r:id="rId13"/>
    <p:sldId id="480" r:id="rId14"/>
    <p:sldId id="476" r:id="rId15"/>
    <p:sldId id="467" r:id="rId16"/>
    <p:sldId id="490" r:id="rId17"/>
    <p:sldId id="410" r:id="rId18"/>
  </p:sldIdLst>
  <p:sldSz cx="9144000" cy="6858000" type="screen4x3"/>
  <p:notesSz cx="6735763" cy="98663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31BBF"/>
    <a:srgbClr val="FFFF99"/>
    <a:srgbClr val="404040"/>
    <a:srgbClr val="000000"/>
    <a:srgbClr val="F2FCB8"/>
    <a:srgbClr val="002060"/>
    <a:srgbClr val="151070"/>
    <a:srgbClr val="FAC225"/>
    <a:srgbClr val="D72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6" autoAdjust="0"/>
    <p:restoredTop sz="94660"/>
  </p:normalViewPr>
  <p:slideViewPr>
    <p:cSldViewPr>
      <p:cViewPr varScale="1">
        <p:scale>
          <a:sx n="83" d="100"/>
          <a:sy n="83" d="100"/>
        </p:scale>
        <p:origin x="16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626" cy="493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15599" y="0"/>
            <a:ext cx="2918626" cy="493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CFCC5-37BE-4C15-910A-9E4F751075D5}" type="datetimeFigureOut">
              <a:rPr lang="pt-BR" smtClean="0"/>
              <a:pPr/>
              <a:t>24/09/2025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371132"/>
            <a:ext cx="2918626" cy="4934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15599" y="9371132"/>
            <a:ext cx="2918626" cy="4934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4F37A-9D86-4CE5-97BF-1F5A2F10786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3316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r">
              <a:defRPr sz="1200"/>
            </a:lvl1pPr>
          </a:lstStyle>
          <a:p>
            <a:fld id="{0CDD9221-0E8A-4EFD-B7F0-53B3C0DF6CAE}" type="datetimeFigureOut">
              <a:rPr lang="pt-BR" smtClean="0"/>
              <a:pPr/>
              <a:t>24/09/2025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29" rIns="94858" bIns="47429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4858" tIns="47429" rIns="94858" bIns="47429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0" cy="493316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r">
              <a:defRPr sz="1200"/>
            </a:lvl1pPr>
          </a:lstStyle>
          <a:p>
            <a:fld id="{971B6AA4-33AF-4930-84C1-B3E1EEDB751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296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3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0722" indent="-29643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5726" indent="-2371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60017" indent="-2371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4307" indent="-23714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8598" indent="-2371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2888" indent="-2371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57178" indent="-2371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1469" indent="-2371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5C5A69-D287-4A9B-8366-672FF3C5AACC}" type="slidenum">
              <a:rPr lang="pt-BR" smtClean="0">
                <a:latin typeface="Calibri" panose="020F0502020204030204" pitchFamily="34" charset="0"/>
              </a:rPr>
              <a:pPr/>
              <a:t>1</a:t>
            </a:fld>
            <a:endParaRPr lang="pt-B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729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8FAA7-702A-F1BC-D72A-14E79783E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>
            <a:extLst>
              <a:ext uri="{FF2B5EF4-FFF2-40B4-BE49-F238E27FC236}">
                <a16:creationId xmlns:a16="http://schemas.microsoft.com/office/drawing/2014/main" id="{87BA46B6-62C7-E32E-EE1F-22A13DCC16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>
            <a:extLst>
              <a:ext uri="{FF2B5EF4-FFF2-40B4-BE49-F238E27FC236}">
                <a16:creationId xmlns:a16="http://schemas.microsoft.com/office/drawing/2014/main" id="{17B6699A-E641-49F0-1010-9612BF67CA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7892" name="Espaço Reservado para Número de Slide 3">
            <a:extLst>
              <a:ext uri="{FF2B5EF4-FFF2-40B4-BE49-F238E27FC236}">
                <a16:creationId xmlns:a16="http://schemas.microsoft.com/office/drawing/2014/main" id="{C37D3680-7E6B-E56D-6868-1376F742F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30" indent="-28570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6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2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9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21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7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7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AEE8E-3DDC-43B1-B26B-013A27078355}" type="slidenum">
              <a:rPr lang="pt-B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</a:t>
            </a:fld>
            <a:endParaRPr lang="pt-B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012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AE1DB-9E7A-43F4-73D5-625AFBBB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>
            <a:extLst>
              <a:ext uri="{FF2B5EF4-FFF2-40B4-BE49-F238E27FC236}">
                <a16:creationId xmlns:a16="http://schemas.microsoft.com/office/drawing/2014/main" id="{C1377D0D-FDA1-26E2-DF68-E667879ACB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>
            <a:extLst>
              <a:ext uri="{FF2B5EF4-FFF2-40B4-BE49-F238E27FC236}">
                <a16:creationId xmlns:a16="http://schemas.microsoft.com/office/drawing/2014/main" id="{CF210FCF-898A-3A77-1EE7-02A9CD912F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7892" name="Espaço Reservado para Número de Slide 3">
            <a:extLst>
              <a:ext uri="{FF2B5EF4-FFF2-40B4-BE49-F238E27FC236}">
                <a16:creationId xmlns:a16="http://schemas.microsoft.com/office/drawing/2014/main" id="{8CFB714F-5408-7632-DDAA-E05758142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30" indent="-28570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6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2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9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21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7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7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AEE8E-3DDC-43B1-B26B-013A27078355}" type="slidenum">
              <a:rPr lang="pt-B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3</a:t>
            </a:fld>
            <a:endParaRPr lang="pt-B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349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DB0A3-29EA-8C1F-EEE5-AD1AF131B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>
            <a:extLst>
              <a:ext uri="{FF2B5EF4-FFF2-40B4-BE49-F238E27FC236}">
                <a16:creationId xmlns:a16="http://schemas.microsoft.com/office/drawing/2014/main" id="{EEEC9884-C835-C0EF-70D7-E5EA123554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>
            <a:extLst>
              <a:ext uri="{FF2B5EF4-FFF2-40B4-BE49-F238E27FC236}">
                <a16:creationId xmlns:a16="http://schemas.microsoft.com/office/drawing/2014/main" id="{5C3BC944-2639-89C9-F062-BD607D4276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7892" name="Espaço Reservado para Número de Slide 3">
            <a:extLst>
              <a:ext uri="{FF2B5EF4-FFF2-40B4-BE49-F238E27FC236}">
                <a16:creationId xmlns:a16="http://schemas.microsoft.com/office/drawing/2014/main" id="{24ABD44B-6B9C-1B33-600C-07B649F9CF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30" indent="-28570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6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2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9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21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7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7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AEE8E-3DDC-43B1-B26B-013A27078355}" type="slidenum">
              <a:rPr lang="pt-B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4</a:t>
            </a:fld>
            <a:endParaRPr lang="pt-B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71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9C848-0C31-2D8C-431D-787287A08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04C0A09-D732-3FA4-8222-F3300BD7E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54A114-943B-AF4F-3F81-FBAF93634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BC7CE6-E78F-303B-BC20-64FE780810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1B6AA4-33AF-4930-84C1-B3E1EEDB7518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699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FDAD9-DE71-1E48-7D0F-C434E0DE3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>
            <a:extLst>
              <a:ext uri="{FF2B5EF4-FFF2-40B4-BE49-F238E27FC236}">
                <a16:creationId xmlns:a16="http://schemas.microsoft.com/office/drawing/2014/main" id="{2BEEAA74-CCC6-4B66-7FD6-A041623F06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>
            <a:extLst>
              <a:ext uri="{FF2B5EF4-FFF2-40B4-BE49-F238E27FC236}">
                <a16:creationId xmlns:a16="http://schemas.microsoft.com/office/drawing/2014/main" id="{21783F5C-6D9B-9840-A19F-00EA0F5D8A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7892" name="Espaço Reservado para Número de Slide 3">
            <a:extLst>
              <a:ext uri="{FF2B5EF4-FFF2-40B4-BE49-F238E27FC236}">
                <a16:creationId xmlns:a16="http://schemas.microsoft.com/office/drawing/2014/main" id="{993F679B-FD22-5339-717F-81E4E80D2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30" indent="-28570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6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2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9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21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7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7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AEE8E-3DDC-43B1-B26B-013A27078355}" type="slidenum">
              <a:rPr lang="pt-B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6</a:t>
            </a:fld>
            <a:endParaRPr lang="pt-B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916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F8909-F949-5739-C986-8B9F2D210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>
            <a:extLst>
              <a:ext uri="{FF2B5EF4-FFF2-40B4-BE49-F238E27FC236}">
                <a16:creationId xmlns:a16="http://schemas.microsoft.com/office/drawing/2014/main" id="{A998E893-DE0B-6E9C-AB2A-D0C0A459D6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>
            <a:extLst>
              <a:ext uri="{FF2B5EF4-FFF2-40B4-BE49-F238E27FC236}">
                <a16:creationId xmlns:a16="http://schemas.microsoft.com/office/drawing/2014/main" id="{AD964BE8-E56D-D1F6-479C-6E5CFD6969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7892" name="Espaço Reservado para Número de Slide 3">
            <a:extLst>
              <a:ext uri="{FF2B5EF4-FFF2-40B4-BE49-F238E27FC236}">
                <a16:creationId xmlns:a16="http://schemas.microsoft.com/office/drawing/2014/main" id="{B726DEDD-2727-4852-3CA0-17E0192DF9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30" indent="-28570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6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2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9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21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7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7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AEE8E-3DDC-43B1-B26B-013A27078355}" type="slidenum">
              <a:rPr lang="pt-B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8</a:t>
            </a:fld>
            <a:endParaRPr lang="pt-B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70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D5BA-A99A-C064-229A-ACFA07E21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>
            <a:extLst>
              <a:ext uri="{FF2B5EF4-FFF2-40B4-BE49-F238E27FC236}">
                <a16:creationId xmlns:a16="http://schemas.microsoft.com/office/drawing/2014/main" id="{B1EA2EF6-015F-BF62-2459-7625D5BB21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>
            <a:extLst>
              <a:ext uri="{FF2B5EF4-FFF2-40B4-BE49-F238E27FC236}">
                <a16:creationId xmlns:a16="http://schemas.microsoft.com/office/drawing/2014/main" id="{47B425A8-FE7C-AF39-90D9-0F6BB8E565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7892" name="Espaço Reservado para Número de Slide 3">
            <a:extLst>
              <a:ext uri="{FF2B5EF4-FFF2-40B4-BE49-F238E27FC236}">
                <a16:creationId xmlns:a16="http://schemas.microsoft.com/office/drawing/2014/main" id="{44870330-9947-F3CF-6832-DDB314F32B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30" indent="-28570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6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2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9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21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7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7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AEE8E-3DDC-43B1-B26B-013A27078355}" type="slidenum">
              <a:rPr lang="pt-B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9</a:t>
            </a:fld>
            <a:endParaRPr lang="pt-B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102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78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30" indent="-28570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6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2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9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21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7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7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AEE8E-3DDC-43B1-B26B-013A27078355}" type="slidenum">
              <a:rPr lang="pt-B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10</a:t>
            </a:fld>
            <a:endParaRPr lang="pt-B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429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646EA-57C7-02AC-AF69-AB43382B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>
            <a:extLst>
              <a:ext uri="{FF2B5EF4-FFF2-40B4-BE49-F238E27FC236}">
                <a16:creationId xmlns:a16="http://schemas.microsoft.com/office/drawing/2014/main" id="{B409E1F7-532B-D1F8-C1AD-56D36A48C5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>
            <a:extLst>
              <a:ext uri="{FF2B5EF4-FFF2-40B4-BE49-F238E27FC236}">
                <a16:creationId xmlns:a16="http://schemas.microsoft.com/office/drawing/2014/main" id="{EE994A3B-51CE-B035-235B-665F608C92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7892" name="Espaço Reservado para Número de Slide 3">
            <a:extLst>
              <a:ext uri="{FF2B5EF4-FFF2-40B4-BE49-F238E27FC236}">
                <a16:creationId xmlns:a16="http://schemas.microsoft.com/office/drawing/2014/main" id="{257C9436-D738-9A93-FF7B-8E474A053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830" indent="-28570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816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942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069" indent="-2285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19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321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447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5574" indent="-228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AEE8E-3DDC-43B1-B26B-013A27078355}" type="slidenum">
              <a:rPr lang="pt-B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11</a:t>
            </a:fld>
            <a:endParaRPr lang="pt-B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083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532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52F2DD-7E73-4B25-B7AD-B8F0D806C3C7}" type="slidenum">
              <a:rPr lang="pt-BR" smtClean="0">
                <a:latin typeface="Calibri" panose="020F0502020204030204" pitchFamily="34" charset="0"/>
              </a:rPr>
              <a:pPr/>
              <a:t>17</a:t>
            </a:fld>
            <a:endParaRPr lang="pt-B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668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Longo -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7700" y="1520825"/>
            <a:ext cx="784860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cxnSp>
        <p:nvCxnSpPr>
          <p:cNvPr id="9" name="Conector reto 8"/>
          <p:cNvCxnSpPr/>
          <p:nvPr/>
        </p:nvCxnSpPr>
        <p:spPr>
          <a:xfrm flipH="1">
            <a:off x="647700" y="6237288"/>
            <a:ext cx="8899525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2105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Longo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770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cxnSp>
        <p:nvCxnSpPr>
          <p:cNvPr id="9" name="Conector reto 8"/>
          <p:cNvCxnSpPr/>
          <p:nvPr/>
        </p:nvCxnSpPr>
        <p:spPr>
          <a:xfrm flipH="1">
            <a:off x="647700" y="6251112"/>
            <a:ext cx="8899525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467995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423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e Destaque (A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770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12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 O TEXTO COM DUAS LINHAS</a:t>
            </a:r>
          </a:p>
        </p:txBody>
      </p:sp>
      <p:cxnSp>
        <p:nvCxnSpPr>
          <p:cNvPr id="14" name="Conector reto 13"/>
          <p:cNvCxnSpPr/>
          <p:nvPr/>
        </p:nvCxnSpPr>
        <p:spPr>
          <a:xfrm flipV="1">
            <a:off x="5166825" y="4333875"/>
            <a:ext cx="0" cy="161986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lchete direito 14"/>
          <p:cNvSpPr/>
          <p:nvPr/>
        </p:nvSpPr>
        <p:spPr>
          <a:xfrm rot="5400000">
            <a:off x="2013981" y="3082245"/>
            <a:ext cx="281354" cy="6024334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tângulo 15"/>
          <p:cNvSpPr/>
          <p:nvPr/>
        </p:nvSpPr>
        <p:spPr>
          <a:xfrm>
            <a:off x="5076825" y="2606874"/>
            <a:ext cx="180000" cy="1631216"/>
          </a:xfrm>
          <a:prstGeom prst="rect">
            <a:avLst/>
          </a:prstGeom>
          <a:solidFill>
            <a:srgbClr val="FFCB05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2" hasCustomPrompt="1"/>
          </p:nvPr>
        </p:nvSpPr>
        <p:spPr>
          <a:xfrm>
            <a:off x="5256825" y="2606874"/>
            <a:ext cx="3239475" cy="162222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 texto de destaque</a:t>
            </a:r>
          </a:p>
        </p:txBody>
      </p:sp>
    </p:spTree>
    <p:extLst>
      <p:ext uri="{BB962C8B-B14F-4D97-AF65-F5344CB8AC3E}">
        <p14:creationId xmlns:p14="http://schemas.microsoft.com/office/powerpoint/2010/main" val="149070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e Destaque (B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469265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12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 O TEXTO COM DUAS LINHAS</a:t>
            </a:r>
          </a:p>
        </p:txBody>
      </p:sp>
      <p:cxnSp>
        <p:nvCxnSpPr>
          <p:cNvPr id="14" name="Conector reto 13"/>
          <p:cNvCxnSpPr/>
          <p:nvPr/>
        </p:nvCxnSpPr>
        <p:spPr>
          <a:xfrm flipV="1">
            <a:off x="737700" y="4333875"/>
            <a:ext cx="0" cy="161986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lchete direito 14"/>
          <p:cNvSpPr/>
          <p:nvPr/>
        </p:nvSpPr>
        <p:spPr>
          <a:xfrm rot="5400000">
            <a:off x="-2415144" y="3082245"/>
            <a:ext cx="281354" cy="6024334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tângulo 15"/>
          <p:cNvSpPr/>
          <p:nvPr/>
        </p:nvSpPr>
        <p:spPr>
          <a:xfrm>
            <a:off x="647700" y="2606874"/>
            <a:ext cx="180000" cy="1631216"/>
          </a:xfrm>
          <a:prstGeom prst="rect">
            <a:avLst/>
          </a:prstGeom>
          <a:solidFill>
            <a:srgbClr val="FFCB05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2" hasCustomPrompt="1"/>
          </p:nvPr>
        </p:nvSpPr>
        <p:spPr>
          <a:xfrm>
            <a:off x="827700" y="2606874"/>
            <a:ext cx="3239475" cy="162222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 texto de destaque</a:t>
            </a:r>
          </a:p>
        </p:txBody>
      </p:sp>
    </p:spTree>
    <p:extLst>
      <p:ext uri="{BB962C8B-B14F-4D97-AF65-F5344CB8AC3E}">
        <p14:creationId xmlns:p14="http://schemas.microsoft.com/office/powerpoint/2010/main" val="4158081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e Imagens (A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770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 rot="5400000">
            <a:off x="4043427" y="4949067"/>
            <a:ext cx="2220181" cy="153384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tângulo 16"/>
          <p:cNvSpPr/>
          <p:nvPr/>
        </p:nvSpPr>
        <p:spPr>
          <a:xfrm rot="5400000">
            <a:off x="4039306" y="2555682"/>
            <a:ext cx="2225662" cy="155948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lchete direito 17"/>
          <p:cNvSpPr/>
          <p:nvPr/>
        </p:nvSpPr>
        <p:spPr>
          <a:xfrm rot="16200000" flipH="1">
            <a:off x="2032184" y="3392115"/>
            <a:ext cx="281354" cy="5971699"/>
          </a:xfrm>
          <a:prstGeom prst="rightBracket">
            <a:avLst>
              <a:gd name="adj" fmla="val 10833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5230813" y="1520825"/>
            <a:ext cx="3265487" cy="222566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22" name="Espaço Reservado para Imagem 8"/>
          <p:cNvSpPr>
            <a:spLocks noGrp="1"/>
          </p:cNvSpPr>
          <p:nvPr>
            <p:ph type="pic" sz="quarter" idx="14"/>
          </p:nvPr>
        </p:nvSpPr>
        <p:spPr>
          <a:xfrm>
            <a:off x="5230813" y="3915669"/>
            <a:ext cx="3265487" cy="222018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151942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e Imagens (B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467995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 rot="5400000">
            <a:off x="-383036" y="4949067"/>
            <a:ext cx="2220181" cy="153384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tângulo 16"/>
          <p:cNvSpPr/>
          <p:nvPr/>
        </p:nvSpPr>
        <p:spPr>
          <a:xfrm rot="5400000">
            <a:off x="-387157" y="2555682"/>
            <a:ext cx="2225662" cy="155948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lchete direito 17"/>
          <p:cNvSpPr/>
          <p:nvPr/>
        </p:nvSpPr>
        <p:spPr>
          <a:xfrm rot="16200000" flipH="1">
            <a:off x="-2394279" y="3392115"/>
            <a:ext cx="281354" cy="5971699"/>
          </a:xfrm>
          <a:prstGeom prst="rightBracket">
            <a:avLst>
              <a:gd name="adj" fmla="val 10833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804350" y="1520825"/>
            <a:ext cx="3265487" cy="222566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22" name="Espaço Reservado para Imagem 8"/>
          <p:cNvSpPr>
            <a:spLocks noGrp="1"/>
          </p:cNvSpPr>
          <p:nvPr>
            <p:ph type="pic" sz="quarter" idx="14"/>
          </p:nvPr>
        </p:nvSpPr>
        <p:spPr>
          <a:xfrm>
            <a:off x="804350" y="3915669"/>
            <a:ext cx="3265487" cy="222018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2881018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o e Imagens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770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5267327" y="1998506"/>
            <a:ext cx="3228973" cy="28609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15" name="Retângulo 14"/>
          <p:cNvSpPr/>
          <p:nvPr/>
        </p:nvSpPr>
        <p:spPr>
          <a:xfrm rot="5400000">
            <a:off x="3741582" y="3333752"/>
            <a:ext cx="2860990" cy="19049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onector reto 15"/>
          <p:cNvCxnSpPr/>
          <p:nvPr/>
        </p:nvCxnSpPr>
        <p:spPr>
          <a:xfrm flipV="1">
            <a:off x="5172077" y="4993634"/>
            <a:ext cx="0" cy="9623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lchete direito 22"/>
          <p:cNvSpPr/>
          <p:nvPr/>
        </p:nvSpPr>
        <p:spPr>
          <a:xfrm rot="5400000">
            <a:off x="9604865" y="1523146"/>
            <a:ext cx="281354" cy="9146931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spaço Reservado para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5397257" y="4982839"/>
            <a:ext cx="2969112" cy="63691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2pPr>
            <a:lvl3pPr marL="55245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3pPr>
            <a:lvl4pPr marL="83820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4pPr>
            <a:lvl5pPr marL="11144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5pPr>
          </a:lstStyle>
          <a:p>
            <a:pPr lvl="0"/>
            <a:r>
              <a:rPr lang="pt-BR" dirty="0"/>
              <a:t>Clique para editar a legenda da imagem</a:t>
            </a:r>
          </a:p>
        </p:txBody>
      </p:sp>
    </p:spTree>
    <p:extLst>
      <p:ext uri="{BB962C8B-B14F-4D97-AF65-F5344CB8AC3E}">
        <p14:creationId xmlns:p14="http://schemas.microsoft.com/office/powerpoint/2010/main" val="1615633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exto e Imagens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4691166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838199" y="1998507"/>
            <a:ext cx="3228973" cy="2860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15" name="Retângulo 14"/>
          <p:cNvSpPr/>
          <p:nvPr/>
        </p:nvSpPr>
        <p:spPr>
          <a:xfrm rot="5400000">
            <a:off x="-687546" y="3333753"/>
            <a:ext cx="2860990" cy="19049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onector reto 15"/>
          <p:cNvCxnSpPr/>
          <p:nvPr/>
        </p:nvCxnSpPr>
        <p:spPr>
          <a:xfrm flipV="1">
            <a:off x="742949" y="4993635"/>
            <a:ext cx="0" cy="9623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lchete direito 22"/>
          <p:cNvSpPr/>
          <p:nvPr/>
        </p:nvSpPr>
        <p:spPr>
          <a:xfrm rot="5400000">
            <a:off x="5175737" y="1523147"/>
            <a:ext cx="281354" cy="9146931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spaço Reservado para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968129" y="4982840"/>
            <a:ext cx="2969112" cy="63691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2pPr>
            <a:lvl3pPr marL="55245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3pPr>
            <a:lvl4pPr marL="83820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4pPr>
            <a:lvl5pPr marL="11144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5pPr>
          </a:lstStyle>
          <a:p>
            <a:pPr lvl="0"/>
            <a:r>
              <a:rPr lang="pt-BR" dirty="0"/>
              <a:t>Clique para editar a legenda da imagem</a:t>
            </a:r>
          </a:p>
        </p:txBody>
      </p:sp>
    </p:spTree>
    <p:extLst>
      <p:ext uri="{BB962C8B-B14F-4D97-AF65-F5344CB8AC3E}">
        <p14:creationId xmlns:p14="http://schemas.microsoft.com/office/powerpoint/2010/main" val="889009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s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838199" y="1998507"/>
            <a:ext cx="3228973" cy="28609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15" name="Retângulo 14"/>
          <p:cNvSpPr/>
          <p:nvPr/>
        </p:nvSpPr>
        <p:spPr>
          <a:xfrm rot="5400000">
            <a:off x="-687546" y="3333753"/>
            <a:ext cx="2860990" cy="19049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onector reto 15"/>
          <p:cNvCxnSpPr/>
          <p:nvPr/>
        </p:nvCxnSpPr>
        <p:spPr>
          <a:xfrm flipV="1">
            <a:off x="742949" y="4993635"/>
            <a:ext cx="0" cy="9623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lchete direito 22"/>
          <p:cNvSpPr/>
          <p:nvPr/>
        </p:nvSpPr>
        <p:spPr>
          <a:xfrm rot="5400000">
            <a:off x="5175737" y="1523147"/>
            <a:ext cx="281354" cy="9146931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spaço Reservado para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968129" y="4982840"/>
            <a:ext cx="2969112" cy="63691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2pPr>
            <a:lvl3pPr marL="55245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3pPr>
            <a:lvl4pPr marL="83820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4pPr>
            <a:lvl5pPr marL="11144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5pPr>
          </a:lstStyle>
          <a:p>
            <a:pPr lvl="0"/>
            <a:r>
              <a:rPr lang="pt-BR" dirty="0"/>
              <a:t>Clique para editar a legenda da imagem</a:t>
            </a:r>
          </a:p>
        </p:txBody>
      </p:sp>
      <p:sp>
        <p:nvSpPr>
          <p:cNvPr id="17" name="Espaço Reservado para Imagem 8"/>
          <p:cNvSpPr>
            <a:spLocks noGrp="1"/>
          </p:cNvSpPr>
          <p:nvPr>
            <p:ph type="pic" sz="quarter" idx="15"/>
          </p:nvPr>
        </p:nvSpPr>
        <p:spPr>
          <a:xfrm>
            <a:off x="4867623" y="1998509"/>
            <a:ext cx="3228973" cy="2860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18" name="Retângulo 17"/>
          <p:cNvSpPr/>
          <p:nvPr/>
        </p:nvSpPr>
        <p:spPr>
          <a:xfrm rot="5400000">
            <a:off x="3341878" y="3333755"/>
            <a:ext cx="2860990" cy="19049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spaço Reservado para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4997553" y="4982842"/>
            <a:ext cx="2969112" cy="63691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2pPr>
            <a:lvl3pPr marL="55245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3pPr>
            <a:lvl4pPr marL="83820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4pPr>
            <a:lvl5pPr marL="11144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5pPr>
          </a:lstStyle>
          <a:p>
            <a:pPr lvl="0"/>
            <a:r>
              <a:rPr lang="pt-BR" dirty="0"/>
              <a:t>Clique para editar a legenda da imagem</a:t>
            </a:r>
          </a:p>
        </p:txBody>
      </p:sp>
    </p:spTree>
    <p:extLst>
      <p:ext uri="{BB962C8B-B14F-4D97-AF65-F5344CB8AC3E}">
        <p14:creationId xmlns:p14="http://schemas.microsoft.com/office/powerpoint/2010/main" val="79939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s e Destaque - 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764529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647700" y="3564210"/>
            <a:ext cx="119398" cy="1890114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tângulo 25"/>
          <p:cNvSpPr/>
          <p:nvPr/>
        </p:nvSpPr>
        <p:spPr>
          <a:xfrm>
            <a:off x="643656" y="1524310"/>
            <a:ext cx="123442" cy="1890114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tângulo 26"/>
          <p:cNvSpPr/>
          <p:nvPr/>
        </p:nvSpPr>
        <p:spPr>
          <a:xfrm>
            <a:off x="647700" y="5604111"/>
            <a:ext cx="123442" cy="646331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Conector reto 27"/>
          <p:cNvCxnSpPr>
            <a:stCxn id="29" idx="1"/>
          </p:cNvCxnSpPr>
          <p:nvPr/>
        </p:nvCxnSpPr>
        <p:spPr>
          <a:xfrm flipH="1">
            <a:off x="4679950" y="5924550"/>
            <a:ext cx="3711245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lchete direito 28"/>
          <p:cNvSpPr/>
          <p:nvPr/>
        </p:nvSpPr>
        <p:spPr>
          <a:xfrm>
            <a:off x="8391195" y="-476249"/>
            <a:ext cx="281354" cy="6400799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spaço Reservado para Imagem 8"/>
          <p:cNvSpPr>
            <a:spLocks noGrp="1"/>
          </p:cNvSpPr>
          <p:nvPr>
            <p:ph type="pic" sz="quarter" idx="14"/>
          </p:nvPr>
        </p:nvSpPr>
        <p:spPr>
          <a:xfrm>
            <a:off x="3460415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1" name="Espaço Reservado para Imagem 8"/>
          <p:cNvSpPr>
            <a:spLocks noGrp="1"/>
          </p:cNvSpPr>
          <p:nvPr>
            <p:ph type="pic" sz="quarter" idx="15"/>
          </p:nvPr>
        </p:nvSpPr>
        <p:spPr>
          <a:xfrm>
            <a:off x="6156300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2" name="Espaço Reservado para Imagem 8"/>
          <p:cNvSpPr>
            <a:spLocks noGrp="1"/>
          </p:cNvSpPr>
          <p:nvPr>
            <p:ph type="pic" sz="quarter" idx="16"/>
          </p:nvPr>
        </p:nvSpPr>
        <p:spPr>
          <a:xfrm>
            <a:off x="764529" y="3567807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3" name="Espaço Reservado para Imagem 8"/>
          <p:cNvSpPr>
            <a:spLocks noGrp="1"/>
          </p:cNvSpPr>
          <p:nvPr>
            <p:ph type="pic" sz="quarter" idx="17"/>
          </p:nvPr>
        </p:nvSpPr>
        <p:spPr>
          <a:xfrm>
            <a:off x="3460415" y="3567807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4" name="Espaço Reservado para Imagem 8"/>
          <p:cNvSpPr>
            <a:spLocks noGrp="1"/>
          </p:cNvSpPr>
          <p:nvPr>
            <p:ph type="pic" sz="quarter" idx="18"/>
          </p:nvPr>
        </p:nvSpPr>
        <p:spPr>
          <a:xfrm>
            <a:off x="6156300" y="3567807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5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64528" y="5598508"/>
            <a:ext cx="3699522" cy="6519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 texto de destaque</a:t>
            </a:r>
          </a:p>
        </p:txBody>
      </p:sp>
    </p:spTree>
    <p:extLst>
      <p:ext uri="{BB962C8B-B14F-4D97-AF65-F5344CB8AC3E}">
        <p14:creationId xmlns:p14="http://schemas.microsoft.com/office/powerpoint/2010/main" val="152045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s - 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764529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647700" y="3564210"/>
            <a:ext cx="119398" cy="1890114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tângulo 25"/>
          <p:cNvSpPr/>
          <p:nvPr/>
        </p:nvSpPr>
        <p:spPr>
          <a:xfrm>
            <a:off x="643656" y="1524310"/>
            <a:ext cx="123442" cy="1890114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spaço Reservado para Imagem 8"/>
          <p:cNvSpPr>
            <a:spLocks noGrp="1"/>
          </p:cNvSpPr>
          <p:nvPr>
            <p:ph type="pic" sz="quarter" idx="14"/>
          </p:nvPr>
        </p:nvSpPr>
        <p:spPr>
          <a:xfrm>
            <a:off x="3460415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1" name="Espaço Reservado para Imagem 8"/>
          <p:cNvSpPr>
            <a:spLocks noGrp="1"/>
          </p:cNvSpPr>
          <p:nvPr>
            <p:ph type="pic" sz="quarter" idx="15"/>
          </p:nvPr>
        </p:nvSpPr>
        <p:spPr>
          <a:xfrm>
            <a:off x="6156300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2" name="Espaço Reservado para Imagem 8"/>
          <p:cNvSpPr>
            <a:spLocks noGrp="1"/>
          </p:cNvSpPr>
          <p:nvPr>
            <p:ph type="pic" sz="quarter" idx="16"/>
          </p:nvPr>
        </p:nvSpPr>
        <p:spPr>
          <a:xfrm>
            <a:off x="764529" y="3567807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3" name="Espaço Reservado para Imagem 8"/>
          <p:cNvSpPr>
            <a:spLocks noGrp="1"/>
          </p:cNvSpPr>
          <p:nvPr>
            <p:ph type="pic" sz="quarter" idx="17"/>
          </p:nvPr>
        </p:nvSpPr>
        <p:spPr>
          <a:xfrm>
            <a:off x="3460415" y="3567807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4" name="Espaço Reservado para Imagem 8"/>
          <p:cNvSpPr>
            <a:spLocks noGrp="1"/>
          </p:cNvSpPr>
          <p:nvPr>
            <p:ph type="pic" sz="quarter" idx="18"/>
          </p:nvPr>
        </p:nvSpPr>
        <p:spPr>
          <a:xfrm>
            <a:off x="6156300" y="3567807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cxnSp>
        <p:nvCxnSpPr>
          <p:cNvPr id="23" name="Conector reto 22"/>
          <p:cNvCxnSpPr/>
          <p:nvPr/>
        </p:nvCxnSpPr>
        <p:spPr>
          <a:xfrm flipV="1">
            <a:off x="709611" y="5572125"/>
            <a:ext cx="0" cy="38381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lchete direito 23"/>
          <p:cNvSpPr/>
          <p:nvPr/>
        </p:nvSpPr>
        <p:spPr>
          <a:xfrm rot="5400000">
            <a:off x="5142399" y="1523147"/>
            <a:ext cx="281354" cy="9146931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32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s e texto c/ destaque - 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764529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43656" y="1524310"/>
            <a:ext cx="123442" cy="1890114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spaço Reservado para Imagem 8"/>
          <p:cNvSpPr>
            <a:spLocks noGrp="1"/>
          </p:cNvSpPr>
          <p:nvPr>
            <p:ph type="pic" sz="quarter" idx="14"/>
          </p:nvPr>
        </p:nvSpPr>
        <p:spPr>
          <a:xfrm>
            <a:off x="3460415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1" name="Espaço Reservado para Imagem 8"/>
          <p:cNvSpPr>
            <a:spLocks noGrp="1"/>
          </p:cNvSpPr>
          <p:nvPr>
            <p:ph type="pic" sz="quarter" idx="15"/>
          </p:nvPr>
        </p:nvSpPr>
        <p:spPr>
          <a:xfrm>
            <a:off x="6156300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5916636" y="3919801"/>
            <a:ext cx="123442" cy="120033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6040078" y="3919801"/>
            <a:ext cx="2456222" cy="120033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 texto de destaque</a:t>
            </a:r>
          </a:p>
        </p:txBody>
      </p:sp>
      <p:sp>
        <p:nvSpPr>
          <p:cNvPr id="28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3655" y="3573463"/>
            <a:ext cx="5156759" cy="1871662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cxnSp>
        <p:nvCxnSpPr>
          <p:cNvPr id="29" name="Conector reto 28"/>
          <p:cNvCxnSpPr>
            <a:stCxn id="35" idx="0"/>
          </p:cNvCxnSpPr>
          <p:nvPr/>
        </p:nvCxnSpPr>
        <p:spPr>
          <a:xfrm flipV="1">
            <a:off x="6100763" y="5199391"/>
            <a:ext cx="0" cy="756544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lchete direito 34"/>
          <p:cNvSpPr/>
          <p:nvPr/>
        </p:nvSpPr>
        <p:spPr>
          <a:xfrm rot="5400000">
            <a:off x="2622690" y="2759216"/>
            <a:ext cx="281354" cy="6674791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64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s e texto sem destaque - 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9" name="Espaço Reservado para Imagem 8"/>
          <p:cNvSpPr>
            <a:spLocks noGrp="1"/>
          </p:cNvSpPr>
          <p:nvPr>
            <p:ph type="pic" sz="quarter" idx="13"/>
          </p:nvPr>
        </p:nvSpPr>
        <p:spPr>
          <a:xfrm>
            <a:off x="764529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43656" y="1524310"/>
            <a:ext cx="123442" cy="1890114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spaço Reservado para Imagem 8"/>
          <p:cNvSpPr>
            <a:spLocks noGrp="1"/>
          </p:cNvSpPr>
          <p:nvPr>
            <p:ph type="pic" sz="quarter" idx="14"/>
          </p:nvPr>
        </p:nvSpPr>
        <p:spPr>
          <a:xfrm>
            <a:off x="3460415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31" name="Espaço Reservado para Imagem 8"/>
          <p:cNvSpPr>
            <a:spLocks noGrp="1"/>
          </p:cNvSpPr>
          <p:nvPr>
            <p:ph type="pic" sz="quarter" idx="15"/>
          </p:nvPr>
        </p:nvSpPr>
        <p:spPr>
          <a:xfrm>
            <a:off x="6156300" y="1537105"/>
            <a:ext cx="2340000" cy="187731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28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3655" y="3573463"/>
            <a:ext cx="7852645" cy="1871662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cxnSp>
        <p:nvCxnSpPr>
          <p:cNvPr id="18" name="Conector reto 17"/>
          <p:cNvCxnSpPr/>
          <p:nvPr/>
        </p:nvCxnSpPr>
        <p:spPr>
          <a:xfrm flipH="1">
            <a:off x="647700" y="6237288"/>
            <a:ext cx="8899525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568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tabela -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4" name="Espaço Reservado para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47700" y="5716599"/>
            <a:ext cx="3936022" cy="52068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2pPr>
            <a:lvl3pPr marL="55245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3pPr>
            <a:lvl4pPr marL="83820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4pPr>
            <a:lvl5pPr marL="11144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5pPr>
          </a:lstStyle>
          <a:p>
            <a:pPr lvl="0"/>
            <a:r>
              <a:rPr lang="pt-BR" dirty="0"/>
              <a:t>Clique para editar a legenda da tabela</a:t>
            </a:r>
          </a:p>
        </p:txBody>
      </p:sp>
      <p:cxnSp>
        <p:nvCxnSpPr>
          <p:cNvPr id="25" name="Conector reto 24"/>
          <p:cNvCxnSpPr/>
          <p:nvPr/>
        </p:nvCxnSpPr>
        <p:spPr>
          <a:xfrm>
            <a:off x="-209550" y="5714068"/>
            <a:ext cx="478155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25"/>
          <p:cNvSpPr/>
          <p:nvPr/>
        </p:nvSpPr>
        <p:spPr>
          <a:xfrm>
            <a:off x="64770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55699" y="1520825"/>
            <a:ext cx="774060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 TÍTULO</a:t>
            </a:r>
          </a:p>
        </p:txBody>
      </p:sp>
    </p:spTree>
    <p:extLst>
      <p:ext uri="{BB962C8B-B14F-4D97-AF65-F5344CB8AC3E}">
        <p14:creationId xmlns:p14="http://schemas.microsoft.com/office/powerpoint/2010/main" val="2966831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a e Texto (A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4" name="Espaço Reservado para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47700" y="5716599"/>
            <a:ext cx="3936022" cy="52068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2pPr>
            <a:lvl3pPr marL="55245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3pPr>
            <a:lvl4pPr marL="83820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4pPr>
            <a:lvl5pPr marL="11144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5pPr>
          </a:lstStyle>
          <a:p>
            <a:pPr lvl="0"/>
            <a:r>
              <a:rPr lang="pt-BR" dirty="0"/>
              <a:t>Clique para editar a legenda da tabela</a:t>
            </a:r>
          </a:p>
        </p:txBody>
      </p:sp>
      <p:cxnSp>
        <p:nvCxnSpPr>
          <p:cNvPr id="25" name="Conector reto 24"/>
          <p:cNvCxnSpPr/>
          <p:nvPr/>
        </p:nvCxnSpPr>
        <p:spPr>
          <a:xfrm>
            <a:off x="-209550" y="5714068"/>
            <a:ext cx="478155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25"/>
          <p:cNvSpPr/>
          <p:nvPr/>
        </p:nvSpPr>
        <p:spPr>
          <a:xfrm>
            <a:off x="64770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55699" y="1520825"/>
            <a:ext cx="370835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467995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9631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a e Texto (B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4" name="Espaço Reservado para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5716599"/>
            <a:ext cx="3816350" cy="520689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2pPr>
            <a:lvl3pPr marL="55245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3pPr>
            <a:lvl4pPr marL="838200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4pPr>
            <a:lvl5pPr marL="1114425" indent="0">
              <a:buClr>
                <a:schemeClr val="accent1"/>
              </a:buClr>
              <a:buFont typeface="Wingdings" panose="05000000000000000000" pitchFamily="2" charset="2"/>
              <a:buNone/>
              <a:defRPr sz="1400"/>
            </a:lvl5pPr>
          </a:lstStyle>
          <a:p>
            <a:pPr lvl="0"/>
            <a:r>
              <a:rPr lang="pt-BR" dirty="0"/>
              <a:t>Clique para editar a legenda da tabela</a:t>
            </a:r>
          </a:p>
        </p:txBody>
      </p:sp>
      <p:cxnSp>
        <p:nvCxnSpPr>
          <p:cNvPr id="25" name="Conector reto 24"/>
          <p:cNvCxnSpPr/>
          <p:nvPr/>
        </p:nvCxnSpPr>
        <p:spPr>
          <a:xfrm flipH="1">
            <a:off x="4583722" y="5714068"/>
            <a:ext cx="478155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25"/>
          <p:cNvSpPr/>
          <p:nvPr/>
        </p:nvSpPr>
        <p:spPr>
          <a:xfrm>
            <a:off x="4679901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4787900" y="1520825"/>
            <a:ext cx="370835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59472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034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Gráficos -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4770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55699" y="1520825"/>
            <a:ext cx="774060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</p:spTree>
    <p:extLst>
      <p:ext uri="{BB962C8B-B14F-4D97-AF65-F5344CB8AC3E}">
        <p14:creationId xmlns:p14="http://schemas.microsoft.com/office/powerpoint/2010/main" val="304625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Gráficos - 2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4770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55699" y="1520825"/>
            <a:ext cx="370835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7" name="Retângulo 6"/>
          <p:cNvSpPr/>
          <p:nvPr/>
        </p:nvSpPr>
        <p:spPr>
          <a:xfrm>
            <a:off x="467995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paço Reservado para Texto 9"/>
          <p:cNvSpPr>
            <a:spLocks noGrp="1"/>
          </p:cNvSpPr>
          <p:nvPr>
            <p:ph type="body" sz="quarter" idx="20" hasCustomPrompt="1"/>
          </p:nvPr>
        </p:nvSpPr>
        <p:spPr>
          <a:xfrm>
            <a:off x="4787949" y="1520825"/>
            <a:ext cx="370835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</p:spTree>
    <p:extLst>
      <p:ext uri="{BB962C8B-B14F-4D97-AF65-F5344CB8AC3E}">
        <p14:creationId xmlns:p14="http://schemas.microsoft.com/office/powerpoint/2010/main" val="1082957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Gráfico e Texto (A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4770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55699" y="1520825"/>
            <a:ext cx="370835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10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4679950" y="1520825"/>
            <a:ext cx="3816350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751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Gráfico e Texto (B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467995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4787949" y="1520825"/>
            <a:ext cx="370835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10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63575" y="1520825"/>
            <a:ext cx="3800475" cy="3924300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4865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Gráfico e Destaque (A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 O TEXTO COM DUAS LINHAS</a:t>
            </a:r>
          </a:p>
        </p:txBody>
      </p:sp>
      <p:cxnSp>
        <p:nvCxnSpPr>
          <p:cNvPr id="14" name="Conector reto 13"/>
          <p:cNvCxnSpPr/>
          <p:nvPr/>
        </p:nvCxnSpPr>
        <p:spPr>
          <a:xfrm flipV="1">
            <a:off x="5166825" y="4333875"/>
            <a:ext cx="0" cy="161986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lchete direito 14"/>
          <p:cNvSpPr/>
          <p:nvPr/>
        </p:nvSpPr>
        <p:spPr>
          <a:xfrm rot="5400000">
            <a:off x="2013981" y="3082245"/>
            <a:ext cx="281354" cy="6024334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tângulo 15"/>
          <p:cNvSpPr/>
          <p:nvPr/>
        </p:nvSpPr>
        <p:spPr>
          <a:xfrm>
            <a:off x="5076825" y="2606874"/>
            <a:ext cx="180000" cy="1631216"/>
          </a:xfrm>
          <a:prstGeom prst="rect">
            <a:avLst/>
          </a:prstGeom>
          <a:solidFill>
            <a:srgbClr val="FFCB05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2" hasCustomPrompt="1"/>
          </p:nvPr>
        </p:nvSpPr>
        <p:spPr>
          <a:xfrm>
            <a:off x="5256825" y="2606874"/>
            <a:ext cx="3239475" cy="162222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 texto de destaque</a:t>
            </a:r>
          </a:p>
        </p:txBody>
      </p:sp>
      <p:sp>
        <p:nvSpPr>
          <p:cNvPr id="9" name="Retângulo 8"/>
          <p:cNvSpPr/>
          <p:nvPr/>
        </p:nvSpPr>
        <p:spPr>
          <a:xfrm>
            <a:off x="64770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55699" y="1520825"/>
            <a:ext cx="370835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</p:spTree>
    <p:extLst>
      <p:ext uri="{BB962C8B-B14F-4D97-AF65-F5344CB8AC3E}">
        <p14:creationId xmlns:p14="http://schemas.microsoft.com/office/powerpoint/2010/main" val="3356944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Gráfico e Destaque (B)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 O TEXTO COM DUAS LINHAS</a:t>
            </a:r>
          </a:p>
        </p:txBody>
      </p:sp>
      <p:cxnSp>
        <p:nvCxnSpPr>
          <p:cNvPr id="14" name="Conector reto 13"/>
          <p:cNvCxnSpPr/>
          <p:nvPr/>
        </p:nvCxnSpPr>
        <p:spPr>
          <a:xfrm flipV="1">
            <a:off x="737700" y="4333875"/>
            <a:ext cx="0" cy="161986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lchete direito 14"/>
          <p:cNvSpPr/>
          <p:nvPr/>
        </p:nvSpPr>
        <p:spPr>
          <a:xfrm rot="5400000">
            <a:off x="-2415144" y="3082245"/>
            <a:ext cx="281354" cy="6024334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tângulo 15"/>
          <p:cNvSpPr/>
          <p:nvPr/>
        </p:nvSpPr>
        <p:spPr>
          <a:xfrm>
            <a:off x="647700" y="2606874"/>
            <a:ext cx="180000" cy="1631216"/>
          </a:xfrm>
          <a:prstGeom prst="rect">
            <a:avLst/>
          </a:prstGeom>
          <a:solidFill>
            <a:srgbClr val="FFCB05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2" hasCustomPrompt="1"/>
          </p:nvPr>
        </p:nvSpPr>
        <p:spPr>
          <a:xfrm>
            <a:off x="827700" y="2606874"/>
            <a:ext cx="3239475" cy="162222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 texto de destaque</a:t>
            </a:r>
          </a:p>
        </p:txBody>
      </p:sp>
      <p:sp>
        <p:nvSpPr>
          <p:cNvPr id="9" name="Retângulo 8"/>
          <p:cNvSpPr/>
          <p:nvPr/>
        </p:nvSpPr>
        <p:spPr>
          <a:xfrm>
            <a:off x="467995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4787949" y="1520825"/>
            <a:ext cx="370835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</p:spTree>
    <p:extLst>
      <p:ext uri="{BB962C8B-B14F-4D97-AF65-F5344CB8AC3E}">
        <p14:creationId xmlns:p14="http://schemas.microsoft.com/office/powerpoint/2010/main" val="39510520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Gráfico e Texto -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4770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55699" y="1520825"/>
            <a:ext cx="774060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8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3655" y="4437063"/>
            <a:ext cx="7852645" cy="1401762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cxnSp>
        <p:nvCxnSpPr>
          <p:cNvPr id="9" name="Conector reto 8"/>
          <p:cNvCxnSpPr/>
          <p:nvPr/>
        </p:nvCxnSpPr>
        <p:spPr>
          <a:xfrm flipV="1">
            <a:off x="8503284" y="4288779"/>
            <a:ext cx="0" cy="166715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lchete direito 10"/>
          <p:cNvSpPr/>
          <p:nvPr/>
        </p:nvSpPr>
        <p:spPr>
          <a:xfrm rot="5400000">
            <a:off x="3960470" y="1694474"/>
            <a:ext cx="281354" cy="8804274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2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Área para Gráfico e Texto com Destaque -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/>
          <p:cNvCxnSpPr/>
          <p:nvPr/>
        </p:nvCxnSpPr>
        <p:spPr>
          <a:xfrm flipH="1">
            <a:off x="647700" y="422275"/>
            <a:ext cx="392430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508670"/>
            <a:ext cx="4012222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/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21" name="Espaço Reservado para Texto 6"/>
          <p:cNvSpPr>
            <a:spLocks noGrp="1"/>
          </p:cNvSpPr>
          <p:nvPr>
            <p:ph type="body" sz="quarter" idx="12"/>
          </p:nvPr>
        </p:nvSpPr>
        <p:spPr>
          <a:xfrm>
            <a:off x="571500" y="832634"/>
            <a:ext cx="4000500" cy="41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6225" indent="0">
              <a:buNone/>
              <a:defRPr sz="1500" b="1"/>
            </a:lvl2pPr>
            <a:lvl3pPr marL="552450" indent="0">
              <a:buNone/>
              <a:defRPr sz="1200" b="1"/>
            </a:lvl3pPr>
            <a:lvl4pPr marL="838200" indent="0">
              <a:buNone/>
              <a:defRPr sz="1200" b="1"/>
            </a:lvl4pPr>
            <a:lvl5pPr marL="1114425" indent="0">
              <a:buNone/>
              <a:defRPr sz="12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47700" y="1520023"/>
            <a:ext cx="108000" cy="405819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spaço Reservado para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755699" y="1520825"/>
            <a:ext cx="7740601" cy="4050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  <a:latin typeface="Segoe UI Black" panose="020B0A02040204020203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</a:t>
            </a:r>
          </a:p>
        </p:txBody>
      </p:sp>
      <p:sp>
        <p:nvSpPr>
          <p:cNvPr id="10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643655" y="4437063"/>
            <a:ext cx="5156759" cy="1404936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7675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143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90600" indent="-152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1428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6039339" y="4490272"/>
            <a:ext cx="123442" cy="120033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spaço Reservado para Texto 9"/>
          <p:cNvSpPr>
            <a:spLocks noGrp="1"/>
          </p:cNvSpPr>
          <p:nvPr>
            <p:ph type="body" sz="quarter" idx="20" hasCustomPrompt="1"/>
          </p:nvPr>
        </p:nvSpPr>
        <p:spPr>
          <a:xfrm>
            <a:off x="6162781" y="4490272"/>
            <a:ext cx="2333519" cy="120033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 texto de destaque</a:t>
            </a:r>
          </a:p>
        </p:txBody>
      </p:sp>
      <p:cxnSp>
        <p:nvCxnSpPr>
          <p:cNvPr id="14" name="Conector reto 13"/>
          <p:cNvCxnSpPr>
            <a:stCxn id="15" idx="0"/>
          </p:cNvCxnSpPr>
          <p:nvPr/>
        </p:nvCxnSpPr>
        <p:spPr>
          <a:xfrm flipV="1">
            <a:off x="6100763" y="5772150"/>
            <a:ext cx="0" cy="18378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lchete direito 14"/>
          <p:cNvSpPr/>
          <p:nvPr/>
        </p:nvSpPr>
        <p:spPr>
          <a:xfrm rot="5400000">
            <a:off x="2622690" y="2759216"/>
            <a:ext cx="281354" cy="6674791"/>
          </a:xfrm>
          <a:prstGeom prst="rightBracket">
            <a:avLst>
              <a:gd name="adj" fmla="val 127083"/>
            </a:avLst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06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3319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2576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solidFill>
                  <a:srgbClr val="002060"/>
                </a:solidFill>
                <a:latin typeface="Segoe UI Black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C238AF9-B406-4830-AA5D-1B0F32B15BEC}" type="datetimeFigureOut">
              <a:rPr lang="pt-BR" smtClean="0"/>
              <a:pPr/>
              <a:t>24/09/2025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969125" y="658336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C27A3B8-BB2E-4997-961B-2C74554AA2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2"/>
          <p:cNvGrpSpPr/>
          <p:nvPr/>
        </p:nvGrpSpPr>
        <p:grpSpPr>
          <a:xfrm>
            <a:off x="0" y="0"/>
            <a:ext cx="9155723" cy="6858000"/>
            <a:chOff x="0" y="0"/>
            <a:chExt cx="9155723" cy="6858000"/>
          </a:xfrm>
        </p:grpSpPr>
        <p:sp>
          <p:nvSpPr>
            <p:cNvPr id="4" name="Retângulo 3"/>
            <p:cNvSpPr/>
            <p:nvPr/>
          </p:nvSpPr>
          <p:spPr>
            <a:xfrm>
              <a:off x="0" y="0"/>
              <a:ext cx="87923" cy="6858000"/>
            </a:xfrm>
            <a:prstGeom prst="rect">
              <a:avLst/>
            </a:prstGeom>
            <a:pattFill prst="narHorz">
              <a:fgClr>
                <a:schemeClr val="bg1">
                  <a:lumMod val="7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tângulo 4"/>
            <p:cNvSpPr/>
            <p:nvPr/>
          </p:nvSpPr>
          <p:spPr>
            <a:xfrm>
              <a:off x="9067800" y="0"/>
              <a:ext cx="87923" cy="6858000"/>
            </a:xfrm>
            <a:prstGeom prst="rect">
              <a:avLst/>
            </a:prstGeom>
            <a:pattFill prst="narHorz">
              <a:fgClr>
                <a:schemeClr val="bg1">
                  <a:lumMod val="7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0046" y="6450781"/>
            <a:ext cx="933446" cy="20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43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352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userDrawn="1">
          <p15:clr>
            <a:srgbClr val="F26B43"/>
          </p15:clr>
        </p15:guide>
        <p15:guide id="6" orient="horz" pos="5" userDrawn="1">
          <p15:clr>
            <a:srgbClr val="F26B43"/>
          </p15:clr>
        </p15:guide>
        <p15:guide id="7" orient="horz" pos="4315" userDrawn="1">
          <p15:clr>
            <a:srgbClr val="F26B43"/>
          </p15:clr>
        </p15:guide>
        <p15:guide id="8" pos="2880" userDrawn="1">
          <p15:clr>
            <a:srgbClr val="F26B43"/>
          </p15:clr>
        </p15:guide>
        <p15:guide id="9" orient="horz" pos="890" userDrawn="1">
          <p15:clr>
            <a:srgbClr val="F26B43"/>
          </p15:clr>
        </p15:guide>
        <p15:guide id="10" orient="horz" pos="278" userDrawn="1">
          <p15:clr>
            <a:srgbClr val="F26B43"/>
          </p15:clr>
        </p15:guide>
        <p15:guide id="11" orient="horz" pos="958" userDrawn="1">
          <p15:clr>
            <a:srgbClr val="F26B43"/>
          </p15:clr>
        </p15:guide>
        <p15:guide id="12" orient="horz" pos="2251" userDrawn="1">
          <p15:clr>
            <a:srgbClr val="F26B43"/>
          </p15:clr>
        </p15:guide>
        <p15:guide id="13" orient="horz" pos="3430" userDrawn="1">
          <p15:clr>
            <a:srgbClr val="F26B43"/>
          </p15:clr>
        </p15:guide>
        <p15:guide id="14" orient="horz" pos="3929" userDrawn="1">
          <p15:clr>
            <a:srgbClr val="F26B43"/>
          </p15:clr>
        </p15:guide>
        <p15:guide id="15" orient="horz" pos="323" userDrawn="1">
          <p15:clr>
            <a:srgbClr val="F26B43"/>
          </p15:clr>
        </p15:guide>
        <p15:guide id="16" orient="horz" pos="527" userDrawn="1">
          <p15:clr>
            <a:srgbClr val="F26B43"/>
          </p15:clr>
        </p15:guide>
        <p15:guide id="17" pos="2948" userDrawn="1">
          <p15:clr>
            <a:srgbClr val="F26B43"/>
          </p15:clr>
        </p15:guide>
        <p15:guide id="18" pos="2812" userDrawn="1">
          <p15:clr>
            <a:srgbClr val="F26B43"/>
          </p15:clr>
        </p15:guide>
        <p15:guide id="19" pos="3198" userDrawn="1">
          <p15:clr>
            <a:srgbClr val="F26B43"/>
          </p15:clr>
        </p15:guide>
        <p15:guide id="20" orient="horz" pos="1412" userDrawn="1">
          <p15:clr>
            <a:srgbClr val="F26B43"/>
          </p15:clr>
        </p15:guide>
        <p15:guide id="21" orient="horz" pos="1321" userDrawn="1">
          <p15:clr>
            <a:srgbClr val="F26B43"/>
          </p15:clr>
        </p15:guide>
        <p15:guide id="22" orient="horz" pos="2795" userDrawn="1">
          <p15:clr>
            <a:srgbClr val="F26B43"/>
          </p15:clr>
        </p15:guide>
        <p15:guide id="23" orient="horz" pos="3680" userDrawn="1">
          <p15:clr>
            <a:srgbClr val="F26B43"/>
          </p15:clr>
        </p15:guide>
        <p15:guide id="24" orient="horz" pos="27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>
            <a:spLocks noChangeArrowheads="1"/>
          </p:cNvSpPr>
          <p:nvPr/>
        </p:nvSpPr>
        <p:spPr bwMode="auto">
          <a:xfrm>
            <a:off x="5004048" y="5085184"/>
            <a:ext cx="3894907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BR" sz="28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Números da Indústria Gráfica Brasileira</a:t>
            </a:r>
          </a:p>
          <a:p>
            <a:pPr algn="r"/>
            <a:r>
              <a:rPr lang="pt-BR" altLang="pt-BR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Jun/2016</a:t>
            </a:r>
            <a:endParaRPr lang="pt-BR" altLang="pt-BR" sz="1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572000" y="6237288"/>
            <a:ext cx="4583723" cy="620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252" y="-614201"/>
            <a:ext cx="9171976" cy="917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0" y="0"/>
            <a:ext cx="9155723" cy="4588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 flipH="1">
            <a:off x="0" y="4588184"/>
            <a:ext cx="4572000" cy="0"/>
          </a:xfrm>
          <a:prstGeom prst="line">
            <a:avLst/>
          </a:prstGeom>
          <a:ln w="38100">
            <a:solidFill>
              <a:schemeClr val="accent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>
            <a:off x="0" y="0"/>
            <a:ext cx="9155723" cy="6858000"/>
            <a:chOff x="0" y="0"/>
            <a:chExt cx="9155723" cy="6858000"/>
          </a:xfrm>
        </p:grpSpPr>
        <p:sp>
          <p:nvSpPr>
            <p:cNvPr id="11" name="Retângulo 10"/>
            <p:cNvSpPr/>
            <p:nvPr/>
          </p:nvSpPr>
          <p:spPr>
            <a:xfrm>
              <a:off x="0" y="0"/>
              <a:ext cx="87923" cy="6858000"/>
            </a:xfrm>
            <a:prstGeom prst="rect">
              <a:avLst/>
            </a:prstGeom>
            <a:pattFill prst="narHorz">
              <a:fgClr>
                <a:schemeClr val="bg1">
                  <a:lumMod val="7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9067800" y="0"/>
              <a:ext cx="87923" cy="6858000"/>
            </a:xfrm>
            <a:prstGeom prst="rect">
              <a:avLst/>
            </a:prstGeom>
            <a:pattFill prst="narHorz">
              <a:fgClr>
                <a:schemeClr val="bg1">
                  <a:lumMod val="7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CaixaDeTexto 12"/>
          <p:cNvSpPr txBox="1"/>
          <p:nvPr/>
        </p:nvSpPr>
        <p:spPr>
          <a:xfrm>
            <a:off x="1054669" y="2483487"/>
            <a:ext cx="662473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Indústria Gráfica Brasileira</a:t>
            </a:r>
          </a:p>
          <a:p>
            <a:pPr>
              <a:lnSpc>
                <a:spcPct val="90000"/>
              </a:lnSpc>
            </a:pPr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2º. Trimestre / 2025</a:t>
            </a:r>
          </a:p>
        </p:txBody>
      </p:sp>
      <p:sp>
        <p:nvSpPr>
          <p:cNvPr id="14" name="Retângulo 13"/>
          <p:cNvSpPr/>
          <p:nvPr/>
        </p:nvSpPr>
        <p:spPr>
          <a:xfrm rot="5400000">
            <a:off x="226612" y="2859726"/>
            <a:ext cx="1082041" cy="236383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555626" y="4093005"/>
            <a:ext cx="410527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chemeClr val="accent2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Agosto/2025</a:t>
            </a:r>
            <a:endParaRPr lang="en-US" sz="1400" dirty="0">
              <a:solidFill>
                <a:schemeClr val="accent2"/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7E61DB-95B5-1971-1C53-51E3FC2CF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106" y="714444"/>
            <a:ext cx="5183337" cy="1108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33333E-6 L -2.77778E-6 0.1743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D6B9A-360B-1337-D1A6-8B24EDFC0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tângulo 200">
            <a:extLst>
              <a:ext uri="{FF2B5EF4-FFF2-40B4-BE49-F238E27FC236}">
                <a16:creationId xmlns:a16="http://schemas.microsoft.com/office/drawing/2014/main" id="{93C328DF-9DE2-27BB-8CF4-25A532F24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547410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E8B459A-0E2C-3C43-FA7F-DF825BD7D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248" y="5229200"/>
            <a:ext cx="1944216" cy="99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200" dirty="0"/>
              <a:t>livros, revistas, cartões magnéticos, impressos para fins promocionais diversos e de segurança, etc.</a:t>
            </a:r>
            <a:endParaRPr lang="pt-BR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019DB58-71B6-7337-B817-D3F622649702}"/>
              </a:ext>
            </a:extLst>
          </p:cNvPr>
          <p:cNvSpPr txBox="1"/>
          <p:nvPr/>
        </p:nvSpPr>
        <p:spPr>
          <a:xfrm>
            <a:off x="2915816" y="5229200"/>
            <a:ext cx="1584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cartuchos, caixas, sacolas, sacos e bolsas de papel impressas, etc.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DA0937D-4117-C7DF-943A-1878A4322A87}"/>
              </a:ext>
            </a:extLst>
          </p:cNvPr>
          <p:cNvSpPr txBox="1"/>
          <p:nvPr/>
        </p:nvSpPr>
        <p:spPr>
          <a:xfrm>
            <a:off x="4860032" y="5229200"/>
            <a:ext cx="1584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cadernos, agendas, blocos de notas, etiquetas adesivas de papel impressas, etc.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52A4623-4CE0-1EFD-10E5-A16CD9397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1" y="349042"/>
            <a:ext cx="7776864" cy="488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8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C17CE-66BC-01DB-BBB0-FAE7E4E82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tângulo 200">
            <a:extLst>
              <a:ext uri="{FF2B5EF4-FFF2-40B4-BE49-F238E27FC236}">
                <a16:creationId xmlns:a16="http://schemas.microsoft.com/office/drawing/2014/main" id="{CBA60B20-353E-35F4-81AC-85976B68E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547410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9A7B0B7-B59B-EF1A-F6B0-8ADB353BD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5312059"/>
            <a:ext cx="1944216" cy="99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200" dirty="0"/>
              <a:t>livros, revistas, cartões magnéticos, impressos para fins promocionais diversos e de segurança, etc.</a:t>
            </a:r>
            <a:endParaRPr lang="pt-BR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10F960-2342-9DA5-FEE5-036A5FBFCC35}"/>
              </a:ext>
            </a:extLst>
          </p:cNvPr>
          <p:cNvSpPr txBox="1"/>
          <p:nvPr/>
        </p:nvSpPr>
        <p:spPr>
          <a:xfrm>
            <a:off x="4427984" y="5334307"/>
            <a:ext cx="1584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cartuchos, caixas, sacolas, sacos e bolsas de papel impressas, etc.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5E00FD2-F717-4906-5874-6093B025EF40}"/>
              </a:ext>
            </a:extLst>
          </p:cNvPr>
          <p:cNvSpPr txBox="1"/>
          <p:nvPr/>
        </p:nvSpPr>
        <p:spPr>
          <a:xfrm>
            <a:off x="6084168" y="5334307"/>
            <a:ext cx="1584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cadernos, agendas, blocos de notas, etiquetas adesivas de papel impressas, etc.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9FD9542-19E0-76C6-9BBF-BD8DF186A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81" y="183468"/>
            <a:ext cx="8212975" cy="515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7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7BDF0-380C-3FAB-0A70-8A3BF22E2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tângulo 200">
            <a:extLst>
              <a:ext uri="{FF2B5EF4-FFF2-40B4-BE49-F238E27FC236}">
                <a16:creationId xmlns:a16="http://schemas.microsoft.com/office/drawing/2014/main" id="{0FD59232-D753-6180-AD1D-30D4475DF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547410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10640FE-B93F-AACB-F0F3-2DF3250B5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728" y="5229200"/>
            <a:ext cx="1944216" cy="99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200" dirty="0"/>
              <a:t>livros, revistas, cartões magnéticos, impressos para fins promocionais diversos e de segurança, etc.</a:t>
            </a:r>
            <a:endParaRPr lang="pt-BR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788076-1DED-FF34-04AD-D8E07EEBB703}"/>
              </a:ext>
            </a:extLst>
          </p:cNvPr>
          <p:cNvSpPr txBox="1"/>
          <p:nvPr/>
        </p:nvSpPr>
        <p:spPr>
          <a:xfrm>
            <a:off x="4139952" y="5229200"/>
            <a:ext cx="1584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cartuchos, caixas, sacolas, sacos e bolsas de papel impressas, etc.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E6D8F8E-1B2A-D221-2520-834FC59B8B0A}"/>
              </a:ext>
            </a:extLst>
          </p:cNvPr>
          <p:cNvSpPr txBox="1"/>
          <p:nvPr/>
        </p:nvSpPr>
        <p:spPr>
          <a:xfrm>
            <a:off x="5796136" y="5229200"/>
            <a:ext cx="1584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cadernos, agendas, blocos de notas, etiquetas adesivas de papel impressas, etc.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62991F6-B9F2-8D78-24C1-079A5542E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01" y="188640"/>
            <a:ext cx="7957139" cy="499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8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F8F3B-A3CF-37B3-7AE5-9C40487C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7762E5B5-8992-F44D-53BE-83B2F19DE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00" y="188640"/>
            <a:ext cx="53292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sz="2400" b="1" dirty="0">
                <a:latin typeface="+mj-lt"/>
              </a:rPr>
              <a:t>PRODUÇÃO FÍSICA INDUSTRIAL </a:t>
            </a:r>
            <a:br>
              <a:rPr lang="pt-BR" sz="2400" b="1" dirty="0">
                <a:latin typeface="+mj-lt"/>
              </a:rPr>
            </a:br>
            <a:r>
              <a:rPr lang="pt-BR" sz="2400" b="1" dirty="0">
                <a:latin typeface="+mj-lt"/>
              </a:rPr>
              <a:t>INDÚSTRIA GRÁFICA</a:t>
            </a:r>
            <a:endParaRPr lang="en-US" sz="2400" b="1" dirty="0">
              <a:latin typeface="+mj-lt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1D72FB3-5B05-6FD3-7DEF-2E60F54CBF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687374"/>
              </p:ext>
            </p:extLst>
          </p:nvPr>
        </p:nvGraphicFramePr>
        <p:xfrm>
          <a:off x="251520" y="1044798"/>
          <a:ext cx="8712970" cy="5192516"/>
        </p:xfrm>
        <a:graphic>
          <a:graphicData uri="http://schemas.openxmlformats.org/drawingml/2006/table">
            <a:tbl>
              <a:tblPr/>
              <a:tblGrid>
                <a:gridCol w="1821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759">
                  <a:extLst>
                    <a:ext uri="{9D8B030D-6E8A-4147-A177-3AD203B41FA5}">
                      <a16:colId xmlns:a16="http://schemas.microsoft.com/office/drawing/2014/main" val="47892833"/>
                    </a:ext>
                  </a:extLst>
                </a:gridCol>
                <a:gridCol w="12673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7341">
                  <a:extLst>
                    <a:ext uri="{9D8B030D-6E8A-4147-A177-3AD203B41FA5}">
                      <a16:colId xmlns:a16="http://schemas.microsoft.com/office/drawing/2014/main" val="1570148679"/>
                    </a:ext>
                  </a:extLst>
                </a:gridCol>
              </a:tblGrid>
              <a:tr h="6034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1229" marR="4122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Indústria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Gráfica</a:t>
                      </a:r>
                      <a:r>
                        <a:rPr lang="pt-BR" sz="1400" b="1" dirty="0">
                          <a:solidFill>
                            <a:srgbClr val="C0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*</a:t>
                      </a:r>
                      <a:endParaRPr lang="pt-BR" sz="1400" dirty="0">
                        <a:solidFill>
                          <a:srgbClr val="C00000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C0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Atividades de Impressão</a:t>
                      </a:r>
                      <a:endParaRPr lang="pt-BR" sz="1400" dirty="0">
                        <a:solidFill>
                          <a:srgbClr val="C00000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C0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Embalagens Impressas</a:t>
                      </a:r>
                      <a:endParaRPr lang="pt-BR" sz="1400" dirty="0">
                        <a:solidFill>
                          <a:srgbClr val="C00000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C0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Produtos de Papel</a:t>
                      </a:r>
                      <a:endParaRPr lang="pt-BR" sz="1400" dirty="0">
                        <a:solidFill>
                          <a:srgbClr val="C00000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i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Indústria de Transformação</a:t>
                      </a:r>
                      <a:endParaRPr lang="pt-BR" sz="1200" i="1" dirty="0">
                        <a:solidFill>
                          <a:schemeClr val="tx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-13,7%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-16,7%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-5,5%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-4,9%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-9,9%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-8,7%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-11,1%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-2,9%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-2,5%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-6,0%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-6,1%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-10,3%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2,9%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2,8%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2,2%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1,8%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1,2%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2,8%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-1,2%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1,1%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-0,8%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-1,5%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0,6%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-0,9%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i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0,2%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-25,0%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-38,7%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0,8%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-4,9%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-4,6%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2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12,5%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23,7%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-0,2%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-0,3%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4,3%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2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2022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-3,2%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-4,4%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-2,0%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2,5%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-0,4%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695170"/>
                  </a:ext>
                </a:extLst>
              </a:tr>
              <a:tr h="39930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2023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8,5%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15,3%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-0,8%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0,8%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-1,1%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629370"/>
                  </a:ext>
                </a:extLst>
              </a:tr>
              <a:tr h="41319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2024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-2,9%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-6,6%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3,3%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-1,6%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3,7%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88313"/>
                  </a:ext>
                </a:extLst>
              </a:tr>
              <a:tr h="4653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231BBF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2º.Tri 25 / 2º.Tri 24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-4%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53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231BBF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2º.Tri 25 / 1º.Tri 25*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0000FF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0,1%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-1%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400" i="1" kern="1200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-0,7%</a:t>
                      </a:r>
                    </a:p>
                  </a:txBody>
                  <a:tcPr marL="41229" marR="4122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5FC7DD3F-7902-4604-7242-0427F98F1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547410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0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4DCB4-A839-1907-102E-086D54BAF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tângulo 200">
            <a:extLst>
              <a:ext uri="{FF2B5EF4-FFF2-40B4-BE49-F238E27FC236}">
                <a16:creationId xmlns:a16="http://schemas.microsoft.com/office/drawing/2014/main" id="{AA94CDEF-3C46-32F0-0D9A-DF854E5AA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547410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6135285-DDB3-D79F-C34D-FBE986410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548680"/>
            <a:ext cx="8702986" cy="54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9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E1E32-5262-D012-5804-C15E6BCB2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21A1D61-2D6E-9500-AC78-17EE1E42D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112285"/>
            <a:ext cx="8424937" cy="5286838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FBF6ECA-569A-E602-56E3-30B6B5B43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768" y="5391313"/>
            <a:ext cx="1656184" cy="99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00"/>
              </a:lnSpc>
              <a:spcBef>
                <a:spcPct val="0"/>
              </a:spcBef>
              <a:buNone/>
            </a:pPr>
            <a:r>
              <a:rPr lang="pt-BR" sz="1200" dirty="0"/>
              <a:t>impressos para fins promocionais diversos e de segurança, livros, revistas, cartões magnéticos, etc.</a:t>
            </a:r>
            <a:endParaRPr lang="pt-BR" sz="12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1E7178B-3114-22AC-8ECD-E9DB8900D115}"/>
              </a:ext>
            </a:extLst>
          </p:cNvPr>
          <p:cNvSpPr txBox="1"/>
          <p:nvPr/>
        </p:nvSpPr>
        <p:spPr>
          <a:xfrm>
            <a:off x="4283968" y="5406315"/>
            <a:ext cx="1296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cartuchos, caixas, sacolas, sacos e bolsas de papel impressas, etc.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A9280D3-1AD9-FCDA-2BC7-9DB18A4A966F}"/>
              </a:ext>
            </a:extLst>
          </p:cNvPr>
          <p:cNvSpPr txBox="1"/>
          <p:nvPr/>
        </p:nvSpPr>
        <p:spPr>
          <a:xfrm>
            <a:off x="5817214" y="5365665"/>
            <a:ext cx="14910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cadernos, agendas, blocos de notas, etiquetas adesivas de papel impressas, etc.</a:t>
            </a:r>
            <a:endParaRPr lang="pt-B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E1349B3-D2F1-A991-5564-5CCB8A507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547410"/>
            <a:ext cx="7643866" cy="52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 - FIESP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710EEBA-793F-0BD4-BAB7-70395D6C7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224" y="369531"/>
            <a:ext cx="2448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600" b="1" dirty="0">
                <a:solidFill>
                  <a:srgbClr val="FF0000"/>
                </a:solidFill>
              </a:rPr>
              <a:t>(</a:t>
            </a:r>
            <a:r>
              <a:rPr lang="pt-BR" sz="1600" b="1" dirty="0">
                <a:solidFill>
                  <a:srgbClr val="FF0000"/>
                </a:solidFill>
                <a:highlight>
                  <a:srgbClr val="FFFF00"/>
                </a:highlight>
              </a:rPr>
              <a:t>Período </a:t>
            </a:r>
            <a:r>
              <a:rPr lang="pt-BR" sz="16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pré-pandêmia</a:t>
            </a:r>
            <a:r>
              <a:rPr lang="pt-BR" sz="1600" b="1" dirty="0">
                <a:solidFill>
                  <a:srgbClr val="FF0000"/>
                </a:solidFill>
              </a:rPr>
              <a:t>)</a:t>
            </a:r>
            <a:endParaRPr lang="pt-BR" sz="1600" b="1" dirty="0">
              <a:solidFill>
                <a:srgbClr val="FF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91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7E655-5139-C76A-BD3D-B5952B1F7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813BE2D-26B4-0974-52A8-2EC09810F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14" y="476672"/>
            <a:ext cx="8824982" cy="5537876"/>
          </a:xfrm>
          <a:prstGeom prst="rect">
            <a:avLst/>
          </a:prstGeom>
        </p:spPr>
      </p:pic>
      <p:sp>
        <p:nvSpPr>
          <p:cNvPr id="201" name="Retângulo 200">
            <a:extLst>
              <a:ext uri="{FF2B5EF4-FFF2-40B4-BE49-F238E27FC236}">
                <a16:creationId xmlns:a16="http://schemas.microsoft.com/office/drawing/2014/main" id="{81328E0D-1D64-9E6F-BCAC-B628B726E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547410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42ED6F7-794A-C935-37F7-C1980FAB51A0}"/>
              </a:ext>
            </a:extLst>
          </p:cNvPr>
          <p:cNvCxnSpPr>
            <a:cxnSpLocks/>
          </p:cNvCxnSpPr>
          <p:nvPr/>
        </p:nvCxnSpPr>
        <p:spPr>
          <a:xfrm flipV="1">
            <a:off x="5436096" y="2276872"/>
            <a:ext cx="0" cy="252028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CA92861-87DE-D4B7-2E47-D2CE96719180}"/>
              </a:ext>
            </a:extLst>
          </p:cNvPr>
          <p:cNvCxnSpPr>
            <a:cxnSpLocks/>
          </p:cNvCxnSpPr>
          <p:nvPr/>
        </p:nvCxnSpPr>
        <p:spPr>
          <a:xfrm flipV="1">
            <a:off x="6228184" y="2276872"/>
            <a:ext cx="0" cy="252028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82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7D4B5-148C-4B8C-23EB-1D0E43109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A547499-7DFE-347E-087D-43527BEF1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08" y="1124744"/>
            <a:ext cx="8028384" cy="5037993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17C2CAA-6691-691D-4850-AB7822AD9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4624"/>
            <a:ext cx="74174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sz="2400" b="1" dirty="0">
                <a:solidFill>
                  <a:srgbClr val="C00000"/>
                </a:solidFill>
                <a:latin typeface="+mj-lt"/>
              </a:rPr>
              <a:t>Comparativo: IND. GRÁFICA EMBALAGEM   versus IND. DE TRANSFORMAÇÃO (</a:t>
            </a:r>
            <a:r>
              <a:rPr lang="pt-BR" sz="2400" b="1" dirty="0" err="1">
                <a:solidFill>
                  <a:srgbClr val="C00000"/>
                </a:solidFill>
                <a:latin typeface="+mj-lt"/>
              </a:rPr>
              <a:t>Jun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/16  até  Jul/25)  </a:t>
            </a:r>
          </a:p>
        </p:txBody>
      </p:sp>
      <p:sp>
        <p:nvSpPr>
          <p:cNvPr id="201" name="Retângulo 200">
            <a:extLst>
              <a:ext uri="{FF2B5EF4-FFF2-40B4-BE49-F238E27FC236}">
                <a16:creationId xmlns:a16="http://schemas.microsoft.com/office/drawing/2014/main" id="{CA02E4EF-E8D8-259A-0637-A7B81D87D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403394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D2FE91C7-917C-FA30-EB78-8ABD231F021E}"/>
              </a:ext>
            </a:extLst>
          </p:cNvPr>
          <p:cNvCxnSpPr>
            <a:cxnSpLocks/>
          </p:cNvCxnSpPr>
          <p:nvPr/>
        </p:nvCxnSpPr>
        <p:spPr>
          <a:xfrm flipV="1">
            <a:off x="4067944" y="1988840"/>
            <a:ext cx="0" cy="3168352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3E6B726-1A88-E9BE-F932-5ABAA52A4FBF}"/>
              </a:ext>
            </a:extLst>
          </p:cNvPr>
          <p:cNvCxnSpPr>
            <a:cxnSpLocks/>
          </p:cNvCxnSpPr>
          <p:nvPr/>
        </p:nvCxnSpPr>
        <p:spPr>
          <a:xfrm flipV="1">
            <a:off x="5724128" y="1988840"/>
            <a:ext cx="0" cy="3168352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978A96C7-0A03-4952-AC44-3035D7B50773}"/>
              </a:ext>
            </a:extLst>
          </p:cNvPr>
          <p:cNvSpPr>
            <a:spLocks noChangeArrowheads="1"/>
          </p:cNvSpPr>
          <p:nvPr/>
        </p:nvSpPr>
        <p:spPr bwMode="auto">
          <a:xfrm rot="18812063">
            <a:off x="8092941" y="5286911"/>
            <a:ext cx="794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400" b="1" i="1" dirty="0"/>
              <a:t>Jul/25</a:t>
            </a: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pt-BR" sz="1600" b="1" dirty="0">
              <a:solidFill>
                <a:srgbClr val="FF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5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1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0C9183A-026B-A515-C37B-C545BF094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889417"/>
            <a:ext cx="8640960" cy="5535046"/>
          </a:xfrm>
          <a:prstGeom prst="rect">
            <a:avLst/>
          </a:prstGeom>
        </p:spPr>
      </p:pic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042988" y="44624"/>
            <a:ext cx="74174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sz="2400" b="1" dirty="0">
                <a:solidFill>
                  <a:srgbClr val="C00000"/>
                </a:solidFill>
                <a:latin typeface="+mj-lt"/>
              </a:rPr>
              <a:t>Comparativo: IND. GRÁFICA BRASILEIRA   versus IND. DE TRANSFORMAÇÃO (Out/06  até  Jul/25)  </a:t>
            </a:r>
          </a:p>
        </p:txBody>
      </p:sp>
      <p:sp>
        <p:nvSpPr>
          <p:cNvPr id="201" name="Retângulo 200"/>
          <p:cNvSpPr>
            <a:spLocks noChangeArrowheads="1"/>
          </p:cNvSpPr>
          <p:nvPr/>
        </p:nvSpPr>
        <p:spPr bwMode="auto">
          <a:xfrm>
            <a:off x="96486" y="6403394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821105E-38CF-6BF4-4437-19436BA1B880}"/>
              </a:ext>
            </a:extLst>
          </p:cNvPr>
          <p:cNvCxnSpPr>
            <a:cxnSpLocks/>
          </p:cNvCxnSpPr>
          <p:nvPr/>
        </p:nvCxnSpPr>
        <p:spPr>
          <a:xfrm flipV="1">
            <a:off x="3203848" y="1556792"/>
            <a:ext cx="0" cy="360040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98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6089A-6719-4972-1F92-E4EA81A22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tângulo 200">
            <a:extLst>
              <a:ext uri="{FF2B5EF4-FFF2-40B4-BE49-F238E27FC236}">
                <a16:creationId xmlns:a16="http://schemas.microsoft.com/office/drawing/2014/main" id="{7D4A3FD8-4E1E-82B0-3663-0B354FE82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6" y="6547410"/>
            <a:ext cx="764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Fonte: IBGE/PIA/PIM-PF. Cálculo de estimativas: DECON/ABIGRAF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000" dirty="0">
                <a:solidFill>
                  <a:srgbClr val="404040"/>
                </a:solidFill>
                <a:latin typeface="Century Gothic" pitchFamily="34" charset="0"/>
              </a:rPr>
              <a:t>(</a:t>
            </a:r>
            <a:endParaRPr lang="pt-BR" sz="1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E954238-EBC3-C776-3415-682CE1E30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232" y="404664"/>
            <a:ext cx="244827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2000" b="1" dirty="0">
                <a:solidFill>
                  <a:srgbClr val="231BBF"/>
                </a:solidFill>
              </a:rPr>
              <a:t>US$ milhões (FOB)</a:t>
            </a: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2000" b="1" dirty="0">
                <a:solidFill>
                  <a:srgbClr val="231BBF"/>
                </a:solidFill>
              </a:rPr>
              <a:t>2011 a 2024</a:t>
            </a: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pt-BR" sz="1600" b="1" dirty="0">
              <a:solidFill>
                <a:srgbClr val="FF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8A8F962-2AF6-94E4-E91C-ED82C6082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9" y="908720"/>
            <a:ext cx="8726341" cy="544519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F506EE3-9AD5-DE06-2B3D-DB991FF69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144" y="4797152"/>
            <a:ext cx="230425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pt-BR" sz="1400" b="1" i="1" dirty="0">
                <a:solidFill>
                  <a:srgbClr val="FF0000"/>
                </a:solidFill>
              </a:rPr>
              <a:t>2024: US$ -42 milhões (FOB)</a:t>
            </a: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pt-BR" sz="1600" b="1" dirty="0">
              <a:solidFill>
                <a:srgbClr val="FF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65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/>
      <p:bldP spid="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55BE9FB-A77E-46BB-888C-365536E68DEC}"/>
              </a:ext>
            </a:extLst>
          </p:cNvPr>
          <p:cNvSpPr/>
          <p:nvPr/>
        </p:nvSpPr>
        <p:spPr>
          <a:xfrm>
            <a:off x="144016" y="6495147"/>
            <a:ext cx="48600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cs typeface="Lucida Sans"/>
              </a:rPr>
              <a:t>Fonte: Ministério da Economia. </a:t>
            </a:r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Elaboração: DECON/ABIGRAF - FIESP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6C6232F-652E-8B45-475D-1FA9D2EF0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49731"/>
            <a:ext cx="85689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BALANÇA COMERCIAL:  2º. Trimestre 2025 – </a:t>
            </a:r>
            <a:r>
              <a:rPr lang="pt-BR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Déficit US$ 13,8 milhões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sz="20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INDÚSTRIA GRÁFICA BRASILEIRA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6F7CBA4-E0AF-6D85-F5E5-FCFA4179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80728"/>
            <a:ext cx="7531538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5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55BE9FB-A77E-46BB-888C-365536E68DEC}"/>
              </a:ext>
            </a:extLst>
          </p:cNvPr>
          <p:cNvSpPr/>
          <p:nvPr/>
        </p:nvSpPr>
        <p:spPr>
          <a:xfrm>
            <a:off x="144016" y="6495147"/>
            <a:ext cx="48600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cs typeface="Lucida Sans"/>
              </a:rPr>
              <a:t>Fonte: Ministério da Economia. </a:t>
            </a:r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Elaboração: DECON/ABIGRAF - FIESP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6C6232F-652E-8B45-475D-1FA9D2EF0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49731"/>
            <a:ext cx="84249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sz="2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Principais parceiros comerciais nos produtos gráficos:          2</a:t>
            </a:r>
            <a:r>
              <a:rPr lang="pt-BR" sz="2400" b="1" dirty="0">
                <a:latin typeface="Century Gothic" panose="020B0502020202020204" pitchFamily="34" charset="0"/>
              </a:rPr>
              <a:t>º. Trimestre / 2025 e 2024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12587E2-99CC-8C3D-C381-D75E77668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89" y="1546612"/>
            <a:ext cx="4367959" cy="368258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B7E75AA-02A7-8395-C11E-4CB207993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337" y="1515743"/>
            <a:ext cx="4404573" cy="371345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C65F5F5A-4DBB-4A61-4B72-4530DC84E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4" y="5585174"/>
            <a:ext cx="79997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ts val="1800"/>
              </a:lnSpc>
              <a:spcBef>
                <a:spcPct val="0"/>
              </a:spcBef>
            </a:pPr>
            <a:r>
              <a:rPr lang="pt-BR" sz="1600" b="1" i="1" dirty="0">
                <a:solidFill>
                  <a:srgbClr val="FF0000"/>
                </a:solidFill>
              </a:rPr>
              <a:t>Crescimento de 43% nas importações e de apenas 1% nas exportações.</a:t>
            </a:r>
          </a:p>
          <a:p>
            <a:pPr marL="285750" indent="-285750">
              <a:lnSpc>
                <a:spcPts val="1800"/>
              </a:lnSpc>
              <a:spcBef>
                <a:spcPct val="0"/>
              </a:spcBef>
            </a:pPr>
            <a:r>
              <a:rPr lang="pt-BR" sz="1600" b="1" i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Market </a:t>
            </a:r>
            <a:r>
              <a:rPr lang="pt-BR" sz="1600" b="1" i="1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share</a:t>
            </a:r>
            <a:r>
              <a:rPr lang="pt-BR" sz="1600" b="1" i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da China nas importações cresceu 11,8%. </a:t>
            </a:r>
            <a:endParaRPr lang="pt-BR" sz="1600" b="1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37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2633B-FA8F-C46B-5F21-48BA3547E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DD07CA2F-5573-E386-43A2-3634F30CC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00" y="188640"/>
            <a:ext cx="79279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" sz="2400" b="1" dirty="0">
                <a:solidFill>
                  <a:srgbClr val="C00000"/>
                </a:solidFill>
                <a:latin typeface="+mn-lt"/>
                <a:ea typeface="Segoe UI Historic" pitchFamily="34" charset="0"/>
                <a:cs typeface="Segoe UI Historic" pitchFamily="34" charset="0"/>
              </a:rPr>
              <a:t>INDÚSTRIA GRÁFICA BRASILEIRA</a:t>
            </a:r>
          </a:p>
          <a:p>
            <a:pPr>
              <a:spcBef>
                <a:spcPct val="0"/>
              </a:spcBef>
              <a:buNone/>
            </a:pPr>
            <a:r>
              <a:rPr lang="es-ES" sz="2400" b="1" dirty="0">
                <a:solidFill>
                  <a:srgbClr val="C00000"/>
                </a:solidFill>
                <a:latin typeface="+mj-lt"/>
              </a:rPr>
              <a:t>SALDO DE EMPREGOS: 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Admissões</a:t>
            </a:r>
            <a:r>
              <a:rPr lang="es-ES" sz="2400" b="1" dirty="0">
                <a:solidFill>
                  <a:srgbClr val="C00000"/>
                </a:solidFill>
                <a:latin typeface="+mj-lt"/>
              </a:rPr>
              <a:t> -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Demissões</a:t>
            </a:r>
            <a:r>
              <a:rPr lang="es-ES" sz="2400" b="1" dirty="0">
                <a:solidFill>
                  <a:srgbClr val="C00000"/>
                </a:solidFill>
                <a:latin typeface="+mj-lt"/>
              </a:rPr>
              <a:t>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EE09BF1-5D12-5355-E31F-C68EDEAA2548}"/>
              </a:ext>
            </a:extLst>
          </p:cNvPr>
          <p:cNvSpPr/>
          <p:nvPr/>
        </p:nvSpPr>
        <p:spPr>
          <a:xfrm>
            <a:off x="72008" y="6423139"/>
            <a:ext cx="75243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latin typeface="Century Gothic" panose="020B0502020202020204" pitchFamily="34" charset="0"/>
              </a:rPr>
              <a:t>Fonte: Ministério do Trabalho e Previdência / Novo CAGED. Elaboração: Diretoria de Economia (FIESP) / Abigraf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9772ED5-7E77-C4FD-93AE-70E9FC2F5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45715"/>
            <a:ext cx="8245865" cy="51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B8D4D-092B-551D-3EF6-A9E79698A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30893F96-C49C-20D4-D8B1-A038B1C20D3F}"/>
              </a:ext>
            </a:extLst>
          </p:cNvPr>
          <p:cNvSpPr/>
          <p:nvPr/>
        </p:nvSpPr>
        <p:spPr>
          <a:xfrm>
            <a:off x="72008" y="6423139"/>
            <a:ext cx="75243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latin typeface="Century Gothic" panose="020B0502020202020204" pitchFamily="34" charset="0"/>
              </a:rPr>
              <a:t>Fonte: Ministério do Trabalho e Previdência / Novo CAGED. Elaboração: Diretoria de Economia (FIESP) / Abigraf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D25042C-E9F9-4AFF-2FA6-9DA33B16E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00" y="188640"/>
            <a:ext cx="79279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" sz="2400" b="1" dirty="0">
                <a:solidFill>
                  <a:srgbClr val="C00000"/>
                </a:solidFill>
                <a:latin typeface="+mn-lt"/>
                <a:ea typeface="Segoe UI Historic" pitchFamily="34" charset="0"/>
                <a:cs typeface="Segoe UI Historic" pitchFamily="34" charset="0"/>
              </a:rPr>
              <a:t>INDÚSTRIA GRÁFICA BRASILEIRA</a:t>
            </a:r>
          </a:p>
          <a:p>
            <a:pPr>
              <a:spcBef>
                <a:spcPct val="0"/>
              </a:spcBef>
              <a:buNone/>
            </a:pPr>
            <a:r>
              <a:rPr lang="es-ES" sz="2400" b="1" dirty="0">
                <a:solidFill>
                  <a:srgbClr val="C00000"/>
                </a:solidFill>
                <a:latin typeface="+mj-lt"/>
              </a:rPr>
              <a:t>SALDO DE EMPREGOS: 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Admissões</a:t>
            </a:r>
            <a:r>
              <a:rPr lang="es-ES" sz="2400" b="1" dirty="0">
                <a:solidFill>
                  <a:srgbClr val="C00000"/>
                </a:solidFill>
                <a:latin typeface="+mj-lt"/>
              </a:rPr>
              <a:t> -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Demissões</a:t>
            </a:r>
            <a:r>
              <a:rPr lang="es-ES" sz="2400" b="1" dirty="0">
                <a:solidFill>
                  <a:srgbClr val="C00000"/>
                </a:solidFill>
                <a:latin typeface="+mj-lt"/>
              </a:rPr>
              <a:t>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F84A54B-0D4B-7E8C-74BB-7C7986999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92" y="1109287"/>
            <a:ext cx="8186871" cy="512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5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8EEE2-E9AF-3316-C949-4C206D6DB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1863219-E907-2531-7DFB-7ADAFB55B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1432"/>
            <a:ext cx="9144000" cy="573513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6868ABF1-8A5D-47AF-589B-EB71F683BB16}"/>
              </a:ext>
            </a:extLst>
          </p:cNvPr>
          <p:cNvSpPr/>
          <p:nvPr/>
        </p:nvSpPr>
        <p:spPr>
          <a:xfrm>
            <a:off x="72008" y="6423139"/>
            <a:ext cx="75243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latin typeface="Century Gothic" panose="020B0502020202020204" pitchFamily="34" charset="0"/>
              </a:rPr>
              <a:t>Fonte: Ministério do Trabalho e Previdência / Novo CAGED. Elaboração: Diretoria de Economia (FIESP) / Abigraf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5F94E74-33DE-70E5-0B5F-83C0A23AEDDC}"/>
              </a:ext>
            </a:extLst>
          </p:cNvPr>
          <p:cNvSpPr txBox="1"/>
          <p:nvPr/>
        </p:nvSpPr>
        <p:spPr>
          <a:xfrm>
            <a:off x="2627784" y="3945250"/>
            <a:ext cx="61926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dirty="0">
                <a:solidFill>
                  <a:srgbClr val="231BB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</a:p>
          <a:p>
            <a:r>
              <a:rPr lang="pt-BR" sz="1600" b="1" dirty="0">
                <a:solidFill>
                  <a:srgbClr val="231BB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O saldo de empregos é de 12.830 novos postos de trabalho diretos desde o início da pandemia (1º. Trimestre/2020)</a:t>
            </a:r>
            <a:endParaRPr lang="pt-BR" sz="1600" b="1" dirty="0">
              <a:solidFill>
                <a:srgbClr val="231BB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3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4"/>
          <p:cNvGrpSpPr>
            <a:grpSpLocks/>
          </p:cNvGrpSpPr>
          <p:nvPr/>
        </p:nvGrpSpPr>
        <p:grpSpPr bwMode="auto">
          <a:xfrm rot="520098">
            <a:off x="2239734" y="3390309"/>
            <a:ext cx="3297239" cy="650434"/>
            <a:chOff x="2308470" y="2759312"/>
            <a:chExt cx="3297504" cy="650443"/>
          </a:xfrm>
        </p:grpSpPr>
        <p:sp>
          <p:nvSpPr>
            <p:cNvPr id="12" name="CaixaDeTexto 14"/>
            <p:cNvSpPr txBox="1">
              <a:spLocks noChangeArrowheads="1"/>
            </p:cNvSpPr>
            <p:nvPr/>
          </p:nvSpPr>
          <p:spPr bwMode="auto">
            <a:xfrm rot="21079902">
              <a:off x="2308470" y="2759312"/>
              <a:ext cx="32310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sz="1800" dirty="0">
                  <a:solidFill>
                    <a:srgbClr val="3C12EE"/>
                  </a:solidFill>
                  <a:latin typeface="Century Gothic" pitchFamily="34" charset="0"/>
                  <a:cs typeface="Arial" panose="020B0604020202020204" pitchFamily="34" charset="0"/>
                </a:rPr>
                <a:t>wsilva@abigraf.org.br</a:t>
              </a:r>
            </a:p>
          </p:txBody>
        </p:sp>
        <p:sp>
          <p:nvSpPr>
            <p:cNvPr id="13" name="CaixaDeTexto 15"/>
            <p:cNvSpPr txBox="1">
              <a:spLocks noChangeArrowheads="1"/>
            </p:cNvSpPr>
            <p:nvPr/>
          </p:nvSpPr>
          <p:spPr bwMode="auto">
            <a:xfrm rot="21079902">
              <a:off x="3508798" y="3040418"/>
              <a:ext cx="2097176" cy="36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sz="1800" dirty="0">
                  <a:solidFill>
                    <a:srgbClr val="3C12EE"/>
                  </a:solidFill>
                  <a:latin typeface="Century Gothic" pitchFamily="34" charset="0"/>
                  <a:cs typeface="Arial" panose="020B0604020202020204" pitchFamily="34" charset="0"/>
                </a:rPr>
                <a:t>+55 11 3232-4506</a:t>
              </a:r>
            </a:p>
          </p:txBody>
        </p:sp>
      </p:grpSp>
      <p:sp>
        <p:nvSpPr>
          <p:cNvPr id="15" name="CaixaDeTexto 14"/>
          <p:cNvSpPr txBox="1">
            <a:spLocks noChangeArrowheads="1"/>
          </p:cNvSpPr>
          <p:nvPr/>
        </p:nvSpPr>
        <p:spPr bwMode="auto">
          <a:xfrm>
            <a:off x="3113088" y="4184650"/>
            <a:ext cx="2465387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1800" b="1" dirty="0">
                <a:solidFill>
                  <a:srgbClr val="3C12EE"/>
                </a:solidFill>
                <a:latin typeface="Century Gothic" pitchFamily="34" charset="0"/>
                <a:cs typeface="Arial" panose="020B0604020202020204" pitchFamily="34" charset="0"/>
              </a:rPr>
              <a:t>www.abigraf.org.br</a:t>
            </a:r>
          </a:p>
        </p:txBody>
      </p:sp>
      <p:sp>
        <p:nvSpPr>
          <p:cNvPr id="18" name="CaixaDeTexto 9"/>
          <p:cNvSpPr txBox="1">
            <a:spLocks noChangeArrowheads="1"/>
          </p:cNvSpPr>
          <p:nvPr/>
        </p:nvSpPr>
        <p:spPr bwMode="auto">
          <a:xfrm rot="14848">
            <a:off x="2628243" y="2364305"/>
            <a:ext cx="2807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Arial" panose="020B0604020202020204" pitchFamily="34" charset="0"/>
              </a:rPr>
              <a:t>Gerente Geral </a:t>
            </a:r>
          </a:p>
        </p:txBody>
      </p:sp>
      <p:sp>
        <p:nvSpPr>
          <p:cNvPr id="21" name="CaixaDeTexto 20"/>
          <p:cNvSpPr txBox="1">
            <a:spLocks noChangeArrowheads="1"/>
          </p:cNvSpPr>
          <p:nvPr/>
        </p:nvSpPr>
        <p:spPr bwMode="auto">
          <a:xfrm rot="4192">
            <a:off x="1598791" y="1823320"/>
            <a:ext cx="3836987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Arial" panose="020B0604020202020204" pitchFamily="34" charset="0"/>
              </a:rPr>
              <a:t>Wagner J. Silva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</p:bldLst>
  </p:timing>
</p:sld>
</file>

<file path=ppt/theme/theme1.xml><?xml version="1.0" encoding="utf-8"?>
<a:theme xmlns:a="http://schemas.openxmlformats.org/drawingml/2006/main" name="Boa_ABIGRAF_NACIONAL_Kit_Template_18.12.2015_v2">
  <a:themeElements>
    <a:clrScheme name="Personalizada 2">
      <a:dk1>
        <a:sysClr val="windowText" lastClr="000000"/>
      </a:dk1>
      <a:lt1>
        <a:sysClr val="window" lastClr="FFFFFF"/>
      </a:lt1>
      <a:dk2>
        <a:srgbClr val="3F3F3F"/>
      </a:dk2>
      <a:lt2>
        <a:srgbClr val="7F7F7F"/>
      </a:lt2>
      <a:accent1>
        <a:srgbClr val="ED1B2F"/>
      </a:accent1>
      <a:accent2>
        <a:srgbClr val="AD1422"/>
      </a:accent2>
      <a:accent3>
        <a:srgbClr val="6D0C16"/>
      </a:accent3>
      <a:accent4>
        <a:srgbClr val="44080E"/>
      </a:accent4>
      <a:accent5>
        <a:srgbClr val="542614"/>
      </a:accent5>
      <a:accent6>
        <a:srgbClr val="6F331B"/>
      </a:accent6>
      <a:hlink>
        <a:srgbClr val="914223"/>
      </a:hlink>
      <a:folHlink>
        <a:srgbClr val="403301"/>
      </a:folHlink>
    </a:clrScheme>
    <a:fontScheme name="ABTG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Boa_ABIGRAF_NACIONAL_Kit_Template_18.12.2015_v2</Template>
  <TotalTime>12279</TotalTime>
  <Words>874</Words>
  <Application>Microsoft Office PowerPoint</Application>
  <PresentationFormat>Apresentação na tela (4:3)</PresentationFormat>
  <Paragraphs>156</Paragraphs>
  <Slides>17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Segoe UI</vt:lpstr>
      <vt:lpstr>Segoe UI Black</vt:lpstr>
      <vt:lpstr>Wingdings</vt:lpstr>
      <vt:lpstr>Boa_ABIGRAF_NACIONAL_Kit_Template_18.12.2015_v2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bemidio</dc:creator>
  <cp:lastModifiedBy>Wagner Silva - Abigraf</cp:lastModifiedBy>
  <cp:revision>1089</cp:revision>
  <cp:lastPrinted>2023-02-07T11:57:35Z</cp:lastPrinted>
  <dcterms:created xsi:type="dcterms:W3CDTF">2014-02-14T18:47:20Z</dcterms:created>
  <dcterms:modified xsi:type="dcterms:W3CDTF">2025-09-24T19:45:40Z</dcterms:modified>
</cp:coreProperties>
</file>